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Open Sans Italics" charset="0"/>
      <p:regular r:id="rId23"/>
    </p:embeddedFont>
    <p:embeddedFont>
      <p:font typeface="Aileron Bold" charset="0"/>
      <p:regular r:id="rId24"/>
    </p:embeddedFont>
    <p:embeddedFont>
      <p:font typeface="Open Sans Bold" charset="0"/>
      <p:regular r:id="rId25"/>
    </p:embeddedFont>
    <p:embeddedFont>
      <p:font typeface="Open Sans Extra Bold" charset="0"/>
      <p:regular r:id="rId26"/>
    </p:embeddedFont>
    <p:embeddedFont>
      <p:font typeface="Open Sans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 varScale="1">
        <p:scale>
          <a:sx n="79" d="100"/>
          <a:sy n="79" d="100"/>
        </p:scale>
        <p:origin x="-562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svg"/><Relationship Id="rId10" Type="http://schemas.openxmlformats.org/officeDocument/2006/relationships/image" Target="../media/image14.sv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21416" y="0"/>
            <a:ext cx="14982376" cy="10287000"/>
          </a:xfrm>
          <a:custGeom>
            <a:avLst/>
            <a:gdLst/>
            <a:ahLst/>
            <a:cxnLst/>
            <a:rect l="l" t="t" r="r" b="b"/>
            <a:pathLst>
              <a:path w="14982376" h="10287000">
                <a:moveTo>
                  <a:pt x="0" y="0"/>
                </a:moveTo>
                <a:lnTo>
                  <a:pt x="14982376" y="0"/>
                </a:lnTo>
                <a:lnTo>
                  <a:pt x="1498237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53" r="-5753" b="-832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9725865" y="982795"/>
            <a:ext cx="7667390" cy="56198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7444"/>
              </a:lnSpc>
            </a:pPr>
            <a:r>
              <a:rPr lang="en-US" sz="5317">
                <a:solidFill>
                  <a:srgbClr val="554D4F"/>
                </a:solidFill>
                <a:latin typeface="Open Sans Italics"/>
              </a:rPr>
              <a:t>"Consapevolezza,</a:t>
            </a:r>
          </a:p>
          <a:p>
            <a:pPr algn="r">
              <a:lnSpc>
                <a:spcPts val="7444"/>
              </a:lnSpc>
            </a:pPr>
            <a:r>
              <a:rPr lang="en-US" sz="5317">
                <a:solidFill>
                  <a:srgbClr val="554D4F"/>
                </a:solidFill>
                <a:latin typeface="Open Sans Italics"/>
              </a:rPr>
              <a:t>condivisione,</a:t>
            </a:r>
          </a:p>
          <a:p>
            <a:pPr algn="r">
              <a:lnSpc>
                <a:spcPts val="7444"/>
              </a:lnSpc>
            </a:pPr>
            <a:r>
              <a:rPr lang="en-US" sz="5317">
                <a:solidFill>
                  <a:srgbClr val="554D4F"/>
                </a:solidFill>
                <a:latin typeface="Open Sans Italics"/>
              </a:rPr>
              <a:t>dialogo:</a:t>
            </a:r>
          </a:p>
          <a:p>
            <a:pPr algn="r">
              <a:lnSpc>
                <a:spcPts val="7444"/>
              </a:lnSpc>
            </a:pPr>
            <a:r>
              <a:rPr lang="en-US" sz="5317">
                <a:solidFill>
                  <a:srgbClr val="554D4F"/>
                </a:solidFill>
                <a:latin typeface="Open Sans Italics"/>
              </a:rPr>
              <a:t>sensibilizzare</a:t>
            </a:r>
          </a:p>
          <a:p>
            <a:pPr algn="r">
              <a:lnSpc>
                <a:spcPts val="7444"/>
              </a:lnSpc>
            </a:pPr>
            <a:r>
              <a:rPr lang="en-US" sz="5317">
                <a:solidFill>
                  <a:srgbClr val="554D4F"/>
                </a:solidFill>
                <a:latin typeface="Open Sans Italics"/>
              </a:rPr>
              <a:t>per abbattere lo stigma"</a:t>
            </a:r>
          </a:p>
          <a:p>
            <a:pPr algn="r">
              <a:lnSpc>
                <a:spcPts val="7444"/>
              </a:lnSpc>
            </a:pPr>
            <a:r>
              <a:rPr lang="en-US" sz="5317">
                <a:solidFill>
                  <a:srgbClr val="554D4F"/>
                </a:solidFill>
                <a:latin typeface="Open Sans Italics"/>
              </a:rPr>
              <a:t> 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307550" y="1028700"/>
            <a:ext cx="12608522" cy="3947770"/>
            <a:chOff x="0" y="0"/>
            <a:chExt cx="16811363" cy="526369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817891" cy="5263693"/>
              <a:chOff x="0" y="0"/>
              <a:chExt cx="2136867" cy="1039742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136867" cy="1039742"/>
              </a:xfrm>
              <a:custGeom>
                <a:avLst/>
                <a:gdLst/>
                <a:ahLst/>
                <a:cxnLst/>
                <a:rect l="l" t="t" r="r" b="b"/>
                <a:pathLst>
                  <a:path w="2136867" h="1039742">
                    <a:moveTo>
                      <a:pt x="0" y="0"/>
                    </a:moveTo>
                    <a:lnTo>
                      <a:pt x="2136867" y="0"/>
                    </a:lnTo>
                    <a:lnTo>
                      <a:pt x="2136867" y="1039742"/>
                    </a:lnTo>
                    <a:lnTo>
                      <a:pt x="0" y="1039742"/>
                    </a:lnTo>
                    <a:close/>
                  </a:path>
                </a:pathLst>
              </a:custGeom>
              <a:solidFill>
                <a:srgbClr val="E8EDE7">
                  <a:alpha val="69804"/>
                </a:srgb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lvl="0" indent="0" algn="l">
                  <a:lnSpc>
                    <a:spcPts val="5596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509012" y="316397"/>
              <a:ext cx="16302351" cy="4449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577"/>
                </a:lnSpc>
              </a:pPr>
              <a:r>
                <a:rPr lang="en-US" sz="9698">
                  <a:solidFill>
                    <a:srgbClr val="554D4F"/>
                  </a:solidFill>
                  <a:latin typeface="Aileron Bold"/>
                </a:rPr>
                <a:t>How to save</a:t>
              </a:r>
            </a:p>
            <a:p>
              <a:pPr>
                <a:lnSpc>
                  <a:spcPts val="13577"/>
                </a:lnSpc>
              </a:pPr>
              <a:r>
                <a:rPr lang="en-US" sz="9698">
                  <a:solidFill>
                    <a:srgbClr val="554D4F"/>
                  </a:solidFill>
                  <a:latin typeface="Aileron Bold"/>
                </a:rPr>
                <a:t>a life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07550" y="6304429"/>
            <a:ext cx="8113418" cy="2953871"/>
            <a:chOff x="0" y="0"/>
            <a:chExt cx="2136867" cy="7779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6867" cy="777974"/>
            </a:xfrm>
            <a:custGeom>
              <a:avLst/>
              <a:gdLst/>
              <a:ahLst/>
              <a:cxnLst/>
              <a:rect l="l" t="t" r="r" b="b"/>
              <a:pathLst>
                <a:path w="2136867" h="777974">
                  <a:moveTo>
                    <a:pt x="0" y="0"/>
                  </a:moveTo>
                  <a:lnTo>
                    <a:pt x="2136867" y="0"/>
                  </a:lnTo>
                  <a:lnTo>
                    <a:pt x="2136867" y="777974"/>
                  </a:lnTo>
                  <a:lnTo>
                    <a:pt x="0" y="777974"/>
                  </a:lnTo>
                  <a:close/>
                </a:path>
              </a:pathLst>
            </a:custGeom>
            <a:solidFill>
              <a:srgbClr val="E8EDE7">
                <a:alpha val="69804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559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689309" y="6536014"/>
            <a:ext cx="13918646" cy="2380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9"/>
              </a:lnSpc>
            </a:pPr>
            <a:r>
              <a:rPr lang="en-US" sz="3399">
                <a:solidFill>
                  <a:srgbClr val="554D4F"/>
                </a:solidFill>
                <a:latin typeface="Open Sans Bold"/>
              </a:rPr>
              <a:t>Relatori:  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54D4F"/>
                </a:solidFill>
                <a:latin typeface="Open Sans Bold"/>
              </a:rPr>
              <a:t>Federica Ferrero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54D4F"/>
                </a:solidFill>
                <a:latin typeface="Open Sans Bold"/>
              </a:rPr>
              <a:t>Lorenzo Bonasia </a:t>
            </a:r>
          </a:p>
          <a:p>
            <a:pPr>
              <a:lnSpc>
                <a:spcPts val="4759"/>
              </a:lnSpc>
            </a:pPr>
            <a:r>
              <a:rPr lang="en-US" sz="3399">
                <a:solidFill>
                  <a:srgbClr val="554D4F"/>
                </a:solidFill>
                <a:latin typeface="Open Sans Bold"/>
              </a:rPr>
              <a:t>Simone Baldassa</a:t>
            </a:r>
          </a:p>
        </p:txBody>
      </p:sp>
      <p:sp>
        <p:nvSpPr>
          <p:cNvPr id="13" name="Freeform 13"/>
          <p:cNvSpPr/>
          <p:nvPr/>
        </p:nvSpPr>
        <p:spPr>
          <a:xfrm rot="-29590">
            <a:off x="2884080" y="2507319"/>
            <a:ext cx="85315" cy="85315"/>
          </a:xfrm>
          <a:custGeom>
            <a:avLst/>
            <a:gdLst/>
            <a:ahLst/>
            <a:cxnLst/>
            <a:rect l="l" t="t" r="r" b="b"/>
            <a:pathLst>
              <a:path w="85315" h="85315">
                <a:moveTo>
                  <a:pt x="0" y="0"/>
                </a:moveTo>
                <a:lnTo>
                  <a:pt x="85315" y="0"/>
                </a:lnTo>
                <a:lnTo>
                  <a:pt x="85315" y="85316"/>
                </a:lnTo>
                <a:lnTo>
                  <a:pt x="0" y="8531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D9E1B605-0FDE-6C3C-10F2-A872DD92367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415429" y="7429500"/>
            <a:ext cx="2565021" cy="2590800"/>
          </a:xfrm>
          <a:prstGeom prst="ellipse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762000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5933"/>
              <a:ext cx="2591831" cy="350769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406315" y="4970841"/>
            <a:ext cx="2265726" cy="3017311"/>
          </a:xfrm>
          <a:custGeom>
            <a:avLst/>
            <a:gdLst/>
            <a:ahLst/>
            <a:cxnLst/>
            <a:rect l="l" t="t" r="r" b="b"/>
            <a:pathLst>
              <a:path w="2265726" h="3017311">
                <a:moveTo>
                  <a:pt x="0" y="0"/>
                </a:moveTo>
                <a:lnTo>
                  <a:pt x="2265726" y="0"/>
                </a:lnTo>
                <a:lnTo>
                  <a:pt x="2265726" y="3017310"/>
                </a:lnTo>
                <a:lnTo>
                  <a:pt x="0" y="30173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58459" y="2853907"/>
            <a:ext cx="16526142" cy="2289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0"/>
              </a:lnSpc>
            </a:pPr>
            <a:r>
              <a:rPr lang="en-US" sz="4500">
                <a:solidFill>
                  <a:srgbClr val="554D4F"/>
                </a:solidFill>
                <a:latin typeface="Open Sans Bold"/>
              </a:rPr>
              <a:t>SEZIONE 1: la salute mentale, in generale</a:t>
            </a:r>
          </a:p>
          <a:p>
            <a:pPr>
              <a:lnSpc>
                <a:spcPts val="5722"/>
              </a:lnSpc>
            </a:pPr>
            <a:endParaRPr lang="en-US" sz="4500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5722"/>
              </a:lnSpc>
            </a:pPr>
            <a:endParaRPr lang="en-US" sz="4500">
              <a:solidFill>
                <a:srgbClr val="554D4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21512" y="4704141"/>
            <a:ext cx="12173654" cy="3202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Alcune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definizioni</a:t>
            </a:r>
          </a:p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Alcuni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dati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e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informazioni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sull’epidemiologia del suicidio</a:t>
            </a:r>
          </a:p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Focus sui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segnali di rischio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0F4943F0-5A07-357F-29FF-35539BFFBD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6002000" y="7988152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662" y="762000"/>
            <a:ext cx="16502638" cy="1640307"/>
            <a:chOff x="-485" y="0"/>
            <a:chExt cx="4453223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85" y="36885"/>
              <a:ext cx="2406769" cy="371331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60209" y="5158286"/>
            <a:ext cx="3113461" cy="2292285"/>
          </a:xfrm>
          <a:custGeom>
            <a:avLst/>
            <a:gdLst/>
            <a:ahLst/>
            <a:cxnLst/>
            <a:rect l="l" t="t" r="r" b="b"/>
            <a:pathLst>
              <a:path w="3113461" h="2292285">
                <a:moveTo>
                  <a:pt x="0" y="0"/>
                </a:moveTo>
                <a:lnTo>
                  <a:pt x="3113461" y="0"/>
                </a:lnTo>
                <a:lnTo>
                  <a:pt x="3113461" y="2292286"/>
                </a:lnTo>
                <a:lnTo>
                  <a:pt x="0" y="229228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56662" y="2682438"/>
            <a:ext cx="16502638" cy="33506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69"/>
              </a:lnSpc>
            </a:pPr>
            <a:r>
              <a:rPr lang="en-US" sz="4499">
                <a:solidFill>
                  <a:srgbClr val="554D4F"/>
                </a:solidFill>
                <a:latin typeface="Open Sans Bold"/>
              </a:rPr>
              <a:t>SEZIONE 2: differenze di genere</a:t>
            </a:r>
          </a:p>
          <a:p>
            <a:pPr>
              <a:lnSpc>
                <a:spcPts val="6159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6159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5722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846398" y="4593739"/>
            <a:ext cx="12173654" cy="34880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Importanza delle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differenze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di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genere 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nella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condivisione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del disagio psicologico </a:t>
            </a:r>
          </a:p>
          <a:p>
            <a:pPr marL="755651" lvl="1" indent="-377825">
              <a:lnSpc>
                <a:spcPts val="875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Ruolo della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cultura</a:t>
            </a:r>
          </a:p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Differenti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strategie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di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gestione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del malessere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EB9593FA-302D-B8E7-DFFD-C58AEA702BC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07682" y="8043694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762000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2427331" cy="442635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549775" y="5058192"/>
            <a:ext cx="2738983" cy="2492474"/>
          </a:xfrm>
          <a:custGeom>
            <a:avLst/>
            <a:gdLst/>
            <a:ahLst/>
            <a:cxnLst/>
            <a:rect l="l" t="t" r="r" b="b"/>
            <a:pathLst>
              <a:path w="2738983" h="2492474">
                <a:moveTo>
                  <a:pt x="0" y="0"/>
                </a:moveTo>
                <a:lnTo>
                  <a:pt x="2738982" y="0"/>
                </a:lnTo>
                <a:lnTo>
                  <a:pt x="2738982" y="2492474"/>
                </a:lnTo>
                <a:lnTo>
                  <a:pt x="0" y="24924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58459" y="2901955"/>
            <a:ext cx="1650084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554D4F"/>
                </a:solidFill>
                <a:latin typeface="Open Sans Bold"/>
              </a:rPr>
              <a:t>SEZIONE 3: modalità concrete di richiesta d’aiuto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970298" y="5003314"/>
            <a:ext cx="11152668" cy="238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Presentazione delle possibilità e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modalità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concrete attraverso le quali si può ricevere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aiuto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: 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rete sociale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, supporto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psicologico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e/o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medico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FDD027AE-6ECF-0BC8-5992-88CF3187F8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25800" y="803910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6662" y="3840604"/>
            <a:ext cx="16502638" cy="149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10"/>
              </a:lnSpc>
            </a:pPr>
            <a:r>
              <a:rPr lang="en-US" sz="3500">
                <a:solidFill>
                  <a:srgbClr val="554D4F"/>
                </a:solidFill>
                <a:latin typeface="Open Sans Bold"/>
              </a:rPr>
              <a:t>QUIZ: Qual è la vostra opinone?</a:t>
            </a:r>
          </a:p>
          <a:p>
            <a:pPr>
              <a:lnSpc>
                <a:spcPts val="5390"/>
              </a:lnSpc>
            </a:pPr>
            <a:endParaRPr lang="en-US" sz="3500">
              <a:solidFill>
                <a:srgbClr val="554D4F"/>
              </a:solidFill>
              <a:latin typeface="Open Sans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56662" y="762000"/>
            <a:ext cx="16502638" cy="1640307"/>
            <a:chOff x="-485" y="0"/>
            <a:chExt cx="4453223" cy="4426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485" y="45877"/>
              <a:ext cx="2386206" cy="350769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559594" y="5000625"/>
            <a:ext cx="11517948" cy="478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54D4F"/>
                </a:solidFill>
                <a:latin typeface="Open Sans Bold"/>
              </a:rPr>
              <a:t>quanto</a:t>
            </a:r>
            <a:r>
              <a:rPr lang="en-US" sz="3000">
                <a:solidFill>
                  <a:srgbClr val="554D4F"/>
                </a:solidFill>
                <a:latin typeface="Open Sans"/>
              </a:rPr>
              <a:t> ti sentiresti a tuo agio a parlare di salute mentale con i tuoi amici?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54D4F"/>
                </a:solidFill>
                <a:latin typeface="Open Sans Bold"/>
              </a:rPr>
              <a:t>quanto</a:t>
            </a:r>
            <a:r>
              <a:rPr lang="en-US" sz="3000">
                <a:solidFill>
                  <a:srgbClr val="554D4F"/>
                </a:solidFill>
                <a:latin typeface="Open Sans"/>
              </a:rPr>
              <a:t> ti sentiresti a tuo agio a richiedere aiuto professionale in caso fosse necessario?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54D4F"/>
                </a:solidFill>
                <a:latin typeface="Open Sans Bold"/>
              </a:rPr>
              <a:t>quanto</a:t>
            </a:r>
            <a:r>
              <a:rPr lang="en-US" sz="3000">
                <a:solidFill>
                  <a:srgbClr val="554D4F"/>
                </a:solidFill>
                <a:latin typeface="Open Sans"/>
              </a:rPr>
              <a:t> senti il tema della salute mentale e del suicidio vicino a te?</a:t>
            </a:r>
          </a:p>
          <a:p>
            <a:pPr marL="647700" lvl="1" indent="-323850">
              <a:lnSpc>
                <a:spcPts val="4200"/>
              </a:lnSpc>
              <a:buFont typeface="Arial"/>
              <a:buChar char="•"/>
            </a:pPr>
            <a:r>
              <a:rPr lang="en-US" sz="3000">
                <a:solidFill>
                  <a:srgbClr val="554D4F"/>
                </a:solidFill>
                <a:latin typeface="Open Sans Bold"/>
              </a:rPr>
              <a:t>quanto</a:t>
            </a:r>
            <a:r>
              <a:rPr lang="en-US" sz="3000">
                <a:solidFill>
                  <a:srgbClr val="554D4F"/>
                </a:solidFill>
                <a:latin typeface="Open Sans"/>
              </a:rPr>
              <a:t>, secondo te, la società patriarcale influisce sulla comunicazione e la ricerca di una soluzione per alcuni problemi?</a:t>
            </a:r>
          </a:p>
        </p:txBody>
      </p:sp>
      <p:sp>
        <p:nvSpPr>
          <p:cNvPr id="7" name="Freeform 7"/>
          <p:cNvSpPr/>
          <p:nvPr/>
        </p:nvSpPr>
        <p:spPr>
          <a:xfrm>
            <a:off x="2026444" y="6134861"/>
            <a:ext cx="1683073" cy="2103841"/>
          </a:xfrm>
          <a:custGeom>
            <a:avLst/>
            <a:gdLst/>
            <a:ahLst/>
            <a:cxnLst/>
            <a:rect l="l" t="t" r="r" b="b"/>
            <a:pathLst>
              <a:path w="1683073" h="2103841">
                <a:moveTo>
                  <a:pt x="0" y="0"/>
                </a:moveTo>
                <a:lnTo>
                  <a:pt x="1683073" y="0"/>
                </a:lnTo>
                <a:lnTo>
                  <a:pt x="1683073" y="2103841"/>
                </a:lnTo>
                <a:lnTo>
                  <a:pt x="0" y="21038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756662" y="2811891"/>
            <a:ext cx="1650084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9"/>
              </a:lnSpc>
              <a:spcBef>
                <a:spcPct val="0"/>
              </a:spcBef>
            </a:pPr>
            <a:r>
              <a:rPr lang="en-US" sz="4500">
                <a:solidFill>
                  <a:srgbClr val="554D4F"/>
                </a:solidFill>
                <a:latin typeface="Open Sans Bold"/>
              </a:rPr>
              <a:t>SEZIONE 4: test Kahoot a risposta chiusa</a:t>
            </a:r>
          </a:p>
        </p:txBody>
      </p:sp>
      <p:pic>
        <p:nvPicPr>
          <p:cNvPr id="14" name="Picture 13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4CE9E06E-C736-65FB-70A8-E4F212A69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6063028" y="803910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762000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3292" y="56214"/>
              <a:ext cx="2221706" cy="330206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6662" y="2939524"/>
            <a:ext cx="16502638" cy="4131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69"/>
              </a:lnSpc>
            </a:pPr>
            <a:r>
              <a:rPr lang="en-US" sz="4499">
                <a:solidFill>
                  <a:srgbClr val="554D4F"/>
                </a:solidFill>
                <a:latin typeface="Open Sans Bold"/>
              </a:rPr>
              <a:t>SEZIONE 5: racconto della nostra esperienza diretta</a:t>
            </a:r>
          </a:p>
          <a:p>
            <a:pPr>
              <a:lnSpc>
                <a:spcPts val="6159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6159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6159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5722"/>
              </a:lnSpc>
            </a:pPr>
            <a:endParaRPr lang="en-US" sz="4499">
              <a:solidFill>
                <a:srgbClr val="554D4F"/>
              </a:solidFill>
              <a:latin typeface="Open Sans Bold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912508" y="5375800"/>
            <a:ext cx="2534719" cy="1857258"/>
          </a:xfrm>
          <a:custGeom>
            <a:avLst/>
            <a:gdLst/>
            <a:ahLst/>
            <a:cxnLst/>
            <a:rect l="l" t="t" r="r" b="b"/>
            <a:pathLst>
              <a:path w="2534719" h="1857258">
                <a:moveTo>
                  <a:pt x="0" y="0"/>
                </a:moveTo>
                <a:lnTo>
                  <a:pt x="2534718" y="0"/>
                </a:lnTo>
                <a:lnTo>
                  <a:pt x="2534718" y="1857258"/>
                </a:lnTo>
                <a:lnTo>
                  <a:pt x="0" y="185725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085646" y="5822464"/>
            <a:ext cx="12173654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Condivisione dell’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esperienza diretta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vissuta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96C2CC01-7258-02E4-23FA-4016EEB880B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25800" y="803910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42146" y="762000"/>
            <a:ext cx="16517154" cy="1640307"/>
            <a:chOff x="-4402" y="0"/>
            <a:chExt cx="4457140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402" y="35896"/>
              <a:ext cx="2180581" cy="370842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604501" y="5159058"/>
            <a:ext cx="3205873" cy="2290742"/>
          </a:xfrm>
          <a:custGeom>
            <a:avLst/>
            <a:gdLst/>
            <a:ahLst/>
            <a:cxnLst/>
            <a:rect l="l" t="t" r="r" b="b"/>
            <a:pathLst>
              <a:path w="3205873" h="2290742">
                <a:moveTo>
                  <a:pt x="0" y="0"/>
                </a:moveTo>
                <a:lnTo>
                  <a:pt x="3205873" y="0"/>
                </a:lnTo>
                <a:lnTo>
                  <a:pt x="3205873" y="2290742"/>
                </a:lnTo>
                <a:lnTo>
                  <a:pt x="0" y="22907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56662" y="2360419"/>
            <a:ext cx="1650263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5000">
                <a:solidFill>
                  <a:srgbClr val="554D4F"/>
                </a:solidFill>
                <a:latin typeface="Open Sans Bold"/>
              </a:rPr>
              <a:t>SEZIONE 6: risultati e riflessione finale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306588" y="4895850"/>
            <a:ext cx="11355192" cy="2703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420" lvl="1" indent="-428710">
              <a:lnSpc>
                <a:spcPts val="7386"/>
              </a:lnSpc>
              <a:buFont typeface="Arial"/>
              <a:buChar char="•"/>
            </a:pPr>
            <a:r>
              <a:rPr lang="en-US" sz="3971">
                <a:solidFill>
                  <a:srgbClr val="554D4F"/>
                </a:solidFill>
                <a:latin typeface="Open Sans"/>
              </a:rPr>
              <a:t>Restituzione dei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risultati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del quiz </a:t>
            </a:r>
          </a:p>
          <a:p>
            <a:pPr marL="857420" lvl="1" indent="-428710">
              <a:lnSpc>
                <a:spcPts val="7386"/>
              </a:lnSpc>
              <a:buFont typeface="Arial"/>
              <a:buChar char="•"/>
            </a:pPr>
            <a:r>
              <a:rPr lang="en-US" sz="3971">
                <a:solidFill>
                  <a:srgbClr val="554D4F"/>
                </a:solidFill>
                <a:latin typeface="Open Sans Bold"/>
              </a:rPr>
              <a:t>Riflessione finale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, con possibilità di intervento da parte del pubblico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CA33EEE3-0E42-7196-C8B2-B1C6AAD06C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25800" y="7958976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662" y="762000"/>
            <a:ext cx="16502638" cy="1640307"/>
            <a:chOff x="-485" y="0"/>
            <a:chExt cx="4453223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85" y="24653"/>
              <a:ext cx="2180581" cy="383159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pic>
        <p:nvPicPr>
          <p:cNvPr id="8" name="Picture 7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26133CBE-9037-1741-9FD3-8C9D9C4518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6002000" y="8039100"/>
            <a:ext cx="2112370" cy="2133600"/>
          </a:xfrm>
          <a:prstGeom prst="ellipse">
            <a:avLst/>
          </a:prstGeom>
        </p:spPr>
      </p:pic>
      <p:sp>
        <p:nvSpPr>
          <p:cNvPr id="5" name="Freeform 5"/>
          <p:cNvSpPr/>
          <p:nvPr/>
        </p:nvSpPr>
        <p:spPr>
          <a:xfrm>
            <a:off x="2102385" y="5143500"/>
            <a:ext cx="2958423" cy="2694854"/>
          </a:xfrm>
          <a:custGeom>
            <a:avLst/>
            <a:gdLst/>
            <a:ahLst/>
            <a:cxnLst/>
            <a:rect l="l" t="t" r="r" b="b"/>
            <a:pathLst>
              <a:path w="2958423" h="2694854">
                <a:moveTo>
                  <a:pt x="0" y="0"/>
                </a:moveTo>
                <a:lnTo>
                  <a:pt x="2958422" y="0"/>
                </a:lnTo>
                <a:lnTo>
                  <a:pt x="2958422" y="2694854"/>
                </a:lnTo>
                <a:lnTo>
                  <a:pt x="0" y="269485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6105617" y="4346808"/>
            <a:ext cx="11355192" cy="491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57420" lvl="1" indent="-428710">
              <a:lnSpc>
                <a:spcPts val="6592"/>
              </a:lnSpc>
              <a:buFont typeface="Arial"/>
              <a:buChar char="•"/>
            </a:pPr>
            <a:r>
              <a:rPr lang="en-US" sz="3971">
                <a:solidFill>
                  <a:srgbClr val="554D4F"/>
                </a:solidFill>
                <a:latin typeface="Open Sans"/>
              </a:rPr>
              <a:t>Scatola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chiusa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in cui chi vuole può depositare, in maniera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anonima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, i propri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pensieri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,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riflessioni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o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opinioni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sul progetto</a:t>
            </a:r>
          </a:p>
          <a:p>
            <a:pPr marL="857420" lvl="1" indent="-428710">
              <a:lnSpc>
                <a:spcPts val="6592"/>
              </a:lnSpc>
              <a:buFont typeface="Arial"/>
              <a:buChar char="•"/>
            </a:pPr>
            <a:r>
              <a:rPr lang="en-US" sz="3971">
                <a:solidFill>
                  <a:srgbClr val="554D4F"/>
                </a:solidFill>
                <a:latin typeface="Open Sans"/>
              </a:rPr>
              <a:t>Creazione di una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piattaforma online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dove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raccogliere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quanto scritto nella Safe Box per </a:t>
            </a:r>
            <a:r>
              <a:rPr lang="en-US" sz="3971">
                <a:solidFill>
                  <a:srgbClr val="554D4F"/>
                </a:solidFill>
                <a:latin typeface="Open Sans Bold"/>
              </a:rPr>
              <a:t>consultazione</a:t>
            </a:r>
            <a:r>
              <a:rPr lang="en-US" sz="3971">
                <a:solidFill>
                  <a:srgbClr val="554D4F"/>
                </a:solidFill>
                <a:latin typeface="Open Sans"/>
              </a:rPr>
              <a:t> futura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56662" y="2360419"/>
            <a:ext cx="16502638" cy="1384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500"/>
              </a:lnSpc>
            </a:pPr>
            <a:r>
              <a:rPr lang="en-US" sz="5000">
                <a:solidFill>
                  <a:srgbClr val="554D4F"/>
                </a:solidFill>
                <a:latin typeface="Open Sans Bold"/>
              </a:rPr>
              <a:t>SEZIONE 7: Safe Box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200960" y="4843773"/>
            <a:ext cx="16419171" cy="29604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25"/>
              </a:lnSpc>
            </a:pPr>
            <a:r>
              <a:rPr lang="en-US" sz="4946">
                <a:solidFill>
                  <a:srgbClr val="000000"/>
                </a:solidFill>
                <a:latin typeface="Open Sans Bold"/>
              </a:rPr>
              <a:t>Dott.ssa Elisabetta Demarchi</a:t>
            </a:r>
            <a:r>
              <a:rPr lang="en-US" sz="4946">
                <a:solidFill>
                  <a:srgbClr val="000000"/>
                </a:solidFill>
                <a:latin typeface="Open Sans"/>
              </a:rPr>
              <a:t>, psicologa specializzanda in psicoterapia</a:t>
            </a:r>
          </a:p>
          <a:p>
            <a:pPr>
              <a:lnSpc>
                <a:spcPts val="2800"/>
              </a:lnSpc>
            </a:pPr>
            <a:endParaRPr lang="en-US" sz="4946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6925"/>
              </a:lnSpc>
            </a:pPr>
            <a:r>
              <a:rPr lang="en-US" sz="4946">
                <a:solidFill>
                  <a:srgbClr val="000000"/>
                </a:solidFill>
                <a:latin typeface="Open Sans Bold"/>
              </a:rPr>
              <a:t>Dott.ssa Sonia Bertinat</a:t>
            </a:r>
            <a:r>
              <a:rPr lang="en-US" sz="4946">
                <a:solidFill>
                  <a:srgbClr val="000000"/>
                </a:solidFill>
                <a:latin typeface="Open Sans"/>
              </a:rPr>
              <a:t>, psicologa psicoterapeuta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0960" y="3162300"/>
            <a:ext cx="1128127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"/>
              </a:rPr>
              <a:t>Con la supervisione professionale di:</a:t>
            </a:r>
          </a:p>
        </p:txBody>
      </p:sp>
      <p:pic>
        <p:nvPicPr>
          <p:cNvPr id="9" name="Picture 8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CEBC489D-E0C5-4809-67C1-F43E4E84A6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4621257" y="376029"/>
            <a:ext cx="3035160" cy="3065664"/>
          </a:xfrm>
          <a:prstGeom prst="ellipse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664337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4325"/>
              <a:ext cx="4134019" cy="313923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Che </a:t>
              </a:r>
              <a:r>
                <a:rPr lang="en-US" sz="6999" dirty="0" err="1">
                  <a:solidFill>
                    <a:srgbClr val="554D4F"/>
                  </a:solidFill>
                  <a:latin typeface="Open Sans Extra Bold"/>
                </a:rPr>
                <a:t>cos'è</a:t>
              </a: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"How to save a life?"</a:t>
              </a:r>
            </a:p>
          </p:txBody>
        </p:sp>
      </p:grpSp>
      <p:pic>
        <p:nvPicPr>
          <p:cNvPr id="11" name="Picture 10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55B40A78-D5CA-5E21-02F4-E1F73391F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845051" y="8039100"/>
            <a:ext cx="2112370" cy="2133600"/>
          </a:xfrm>
          <a:prstGeom prst="ellipse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758459" y="2990765"/>
            <a:ext cx="16500841" cy="7023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Un progetto, costruito da tre giovani amici, con l’obiettivo  di fare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sensibilizzazione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riguardo argomenti delicati ma molto attuali, come 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salute mentale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e la potenziale gestione di un malessere psicologico, partendo da e scardinando i concetti di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consapevolezza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,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condivisione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,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dialogo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e contrasto dello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stigma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. Iniziando da un discorso più generale su cosa significhi salute mentale, il progetto si focalizza poi sul tema della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prevenzione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del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suicidio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, sull'importanza di avere dei canali di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sfogo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che aiutino la persona a non sentirsi sola e a non perdere 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speranza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anche nei momenti più difficili.</a:t>
            </a:r>
          </a:p>
          <a:p>
            <a:pPr>
              <a:lnSpc>
                <a:spcPts val="5599"/>
              </a:lnSpc>
            </a:pPr>
            <a:endParaRPr lang="en-US" sz="3999">
              <a:solidFill>
                <a:srgbClr val="554D4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664337"/>
            <a:ext cx="16771081" cy="1640307"/>
            <a:chOff x="0" y="0"/>
            <a:chExt cx="4525662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3037"/>
              <a:ext cx="4525662" cy="356560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7980"/>
                </a:lnSpc>
                <a:spcBef>
                  <a:spcPct val="0"/>
                </a:spcBef>
              </a:pPr>
              <a:r>
                <a:rPr lang="en-US" sz="5700" dirty="0">
                  <a:solidFill>
                    <a:srgbClr val="554D4F"/>
                  </a:solidFill>
                  <a:latin typeface="Open Sans Extra Bold"/>
                </a:rPr>
                <a:t> "How to save a life?", </a:t>
              </a:r>
              <a:r>
                <a:rPr lang="en-US" sz="5700" dirty="0" err="1">
                  <a:solidFill>
                    <a:srgbClr val="554D4F"/>
                  </a:solidFill>
                  <a:latin typeface="Open Sans Extra Bold"/>
                </a:rPr>
                <a:t>una</a:t>
              </a:r>
              <a:r>
                <a:rPr lang="en-US" sz="5700" dirty="0">
                  <a:solidFill>
                    <a:srgbClr val="554D4F"/>
                  </a:solidFill>
                  <a:latin typeface="Open Sans Extra Bold"/>
                </a:rPr>
                <a:t> carta </a:t>
              </a:r>
              <a:r>
                <a:rPr lang="en-US" sz="5700" dirty="0" err="1">
                  <a:solidFill>
                    <a:srgbClr val="554D4F"/>
                  </a:solidFill>
                  <a:latin typeface="Open Sans Extra Bold"/>
                </a:rPr>
                <a:t>d’identità</a:t>
              </a:r>
              <a:r>
                <a:rPr lang="en-US" sz="57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pic>
        <p:nvPicPr>
          <p:cNvPr id="6" name="Picture 5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043C2EFE-088C-6FB5-813C-4C6272204A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845051" y="8039100"/>
            <a:ext cx="2112370" cy="2133600"/>
          </a:xfrm>
          <a:prstGeom prst="ellipse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758459" y="2675494"/>
            <a:ext cx="16500841" cy="8509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599" lvl="1" indent="-431800">
              <a:lnSpc>
                <a:spcPts val="6799"/>
              </a:lnSpc>
              <a:buFont typeface="Arial"/>
              <a:buChar char="•"/>
            </a:pPr>
            <a:r>
              <a:rPr lang="en-US" sz="3999" dirty="0">
                <a:solidFill>
                  <a:srgbClr val="554D4F"/>
                </a:solidFill>
                <a:latin typeface="Open Sans Bold"/>
              </a:rPr>
              <a:t>OBIETTIVI: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sensibilizzare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sul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tema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della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salute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mentale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,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sottolineare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l’importanza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del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dialogo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e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della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condivisione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, e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sdoganare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la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fragilità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come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elemento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umano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.</a:t>
            </a:r>
          </a:p>
          <a:p>
            <a:pPr marL="863599" lvl="1" indent="-431800">
              <a:lnSpc>
                <a:spcPts val="6799"/>
              </a:lnSpc>
              <a:buFont typeface="Arial"/>
              <a:buChar char="•"/>
            </a:pPr>
            <a:r>
              <a:rPr lang="en-US" sz="3999" dirty="0">
                <a:solidFill>
                  <a:srgbClr val="554D4F"/>
                </a:solidFill>
                <a:latin typeface="Open Sans Bold"/>
              </a:rPr>
              <a:t>DURATA: 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due ore,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comprensive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di circa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un’ora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e mezza di talk, di  uno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spazio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di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confronto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con gli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studenti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e del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questionario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interattivo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.</a:t>
            </a:r>
          </a:p>
          <a:p>
            <a:pPr marL="863599" lvl="1" indent="-431800">
              <a:lnSpc>
                <a:spcPts val="6799"/>
              </a:lnSpc>
              <a:buFont typeface="Arial"/>
              <a:buChar char="•"/>
            </a:pPr>
            <a:r>
              <a:rPr lang="en-US" sz="3999" dirty="0">
                <a:solidFill>
                  <a:srgbClr val="554D4F"/>
                </a:solidFill>
                <a:latin typeface="Open Sans Bold"/>
              </a:rPr>
              <a:t>TARGET: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studentesse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e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studenti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frequentanti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 il </a:t>
            </a:r>
            <a:r>
              <a:rPr lang="en-US" sz="3999" dirty="0" err="1">
                <a:solidFill>
                  <a:srgbClr val="554D4F"/>
                </a:solidFill>
                <a:latin typeface="Open Sans"/>
              </a:rPr>
              <a:t>terzo</a:t>
            </a:r>
            <a:r>
              <a:rPr lang="en-US" sz="3999" dirty="0">
                <a:solidFill>
                  <a:srgbClr val="554D4F"/>
                </a:solidFill>
                <a:latin typeface="Open Sans"/>
              </a:rPr>
              <a:t>, quarto e quinto anno.</a:t>
            </a:r>
          </a:p>
          <a:p>
            <a:pPr>
              <a:lnSpc>
                <a:spcPts val="6799"/>
              </a:lnSpc>
            </a:pPr>
            <a:endParaRPr lang="en-US" sz="3999" dirty="0">
              <a:solidFill>
                <a:srgbClr val="554D4F"/>
              </a:solidFill>
              <a:latin typeface="Open Sans"/>
            </a:endParaRPr>
          </a:p>
          <a:p>
            <a:pPr>
              <a:lnSpc>
                <a:spcPts val="6799"/>
              </a:lnSpc>
            </a:pPr>
            <a:endParaRPr lang="en-US" sz="3999" dirty="0">
              <a:solidFill>
                <a:srgbClr val="554D4F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58459" y="3185556"/>
            <a:ext cx="17285337" cy="4576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7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 Le tre “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i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”: </a:t>
            </a:r>
          </a:p>
          <a:p>
            <a:pPr>
              <a:lnSpc>
                <a:spcPts val="6479"/>
              </a:lnSpc>
            </a:pPr>
            <a:endParaRPr lang="en-US" sz="3999">
              <a:solidFill>
                <a:srgbClr val="554D4F"/>
              </a:solidFill>
              <a:latin typeface="Open Sans"/>
            </a:endParaRPr>
          </a:p>
          <a:p>
            <a:pPr marL="863599" lvl="1" indent="-431800">
              <a:lnSpc>
                <a:spcPts val="6479"/>
              </a:lnSpc>
              <a:buFont typeface="Arial"/>
              <a:buChar char="•"/>
            </a:pPr>
            <a:r>
              <a:rPr lang="en-US" sz="3999">
                <a:solidFill>
                  <a:srgbClr val="554D4F"/>
                </a:solidFill>
                <a:latin typeface="Open Sans Bold"/>
              </a:rPr>
              <a:t>introduzione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al tema e qualche dato epidemiologico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54D4F"/>
                </a:solidFill>
                <a:latin typeface="Open Sans Bold"/>
              </a:rPr>
              <a:t>importanza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del riconoscimento del malessere e della sua comunicazione, differenze di genere in questo ambito</a:t>
            </a:r>
          </a:p>
          <a:p>
            <a:pPr marL="863599" lvl="1" indent="-431800">
              <a:lnSpc>
                <a:spcPts val="5599"/>
              </a:lnSpc>
              <a:buFont typeface="Arial"/>
              <a:buChar char="•"/>
            </a:pPr>
            <a:r>
              <a:rPr lang="en-US" sz="3999">
                <a:solidFill>
                  <a:srgbClr val="554D4F"/>
                </a:solidFill>
                <a:latin typeface="Open Sans Bold"/>
              </a:rPr>
              <a:t>informazione 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sulle possibilità di richiesta d’aiuto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736688" y="664337"/>
            <a:ext cx="16522612" cy="1640307"/>
            <a:chOff x="-5875" y="0"/>
            <a:chExt cx="4458613" cy="44263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-5875" y="28920"/>
              <a:ext cx="4236832" cy="355048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Che </a:t>
              </a:r>
              <a:r>
                <a:rPr lang="en-US" sz="6999" dirty="0" err="1">
                  <a:solidFill>
                    <a:srgbClr val="554D4F"/>
                  </a:solidFill>
                  <a:latin typeface="Open Sans Extra Bold"/>
                </a:rPr>
                <a:t>cos'è</a:t>
              </a: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"How to save a life?"</a:t>
              </a:r>
            </a:p>
          </p:txBody>
        </p:sp>
      </p:grpSp>
      <p:pic>
        <p:nvPicPr>
          <p:cNvPr id="11" name="Picture 10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9C3B31B0-6625-1757-4717-EB793644FD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31426" y="803910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762000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6689"/>
              <a:ext cx="2406769" cy="349256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Chi siamo?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58459" y="3140156"/>
            <a:ext cx="16230600" cy="1747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90"/>
              </a:lnSpc>
            </a:pPr>
            <a:r>
              <a:rPr lang="en-US" sz="3500">
                <a:solidFill>
                  <a:srgbClr val="554D4F"/>
                </a:solidFill>
                <a:latin typeface="Open Sans"/>
              </a:rPr>
              <a:t>Sono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Simone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, ho 24 anni e sto per terminare la mia Laurea magistrale in Biotecnologie per l'alimentazione. Il mio sogno è diventare un professore universitario, mi piace giocare a pallavolo e cucinare.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8459" y="5347809"/>
            <a:ext cx="16568728" cy="1818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0"/>
              </a:lnSpc>
              <a:spcBef>
                <a:spcPct val="0"/>
              </a:spcBef>
            </a:pPr>
            <a:r>
              <a:rPr lang="en-US" sz="3485">
                <a:solidFill>
                  <a:srgbClr val="554D4F"/>
                </a:solidFill>
                <a:latin typeface="Open Sans"/>
              </a:rPr>
              <a:t>Sono </a:t>
            </a:r>
            <a:r>
              <a:rPr lang="en-US" sz="3485">
                <a:solidFill>
                  <a:srgbClr val="554D4F"/>
                </a:solidFill>
                <a:latin typeface="Open Sans Bold"/>
              </a:rPr>
              <a:t>Federica</a:t>
            </a:r>
            <a:r>
              <a:rPr lang="en-US" sz="3485">
                <a:solidFill>
                  <a:srgbClr val="554D4F"/>
                </a:solidFill>
                <a:latin typeface="Open Sans"/>
              </a:rPr>
              <a:t>, ho 23 anni e studio Psicologia Clinica. In futuro mi piacerebbe essere psicoterapeuta per aiutare le persone ad affrontare periodi difficili o malattie mentali. Adoro gli animali, dipingere e suonare la chitarra.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58459" y="7626350"/>
            <a:ext cx="16230600" cy="1825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80"/>
              </a:lnSpc>
              <a:spcBef>
                <a:spcPct val="0"/>
              </a:spcBef>
            </a:pPr>
            <a:r>
              <a:rPr lang="en-US" sz="3485">
                <a:solidFill>
                  <a:srgbClr val="554D4F"/>
                </a:solidFill>
                <a:latin typeface="Open Sans"/>
              </a:rPr>
              <a:t>Sono </a:t>
            </a:r>
            <a:r>
              <a:rPr lang="en-US" sz="3485">
                <a:solidFill>
                  <a:srgbClr val="554D4F"/>
                </a:solidFill>
                <a:latin typeface="Open Sans Bold"/>
              </a:rPr>
              <a:t>Lorenzo</a:t>
            </a:r>
            <a:r>
              <a:rPr lang="en-US" sz="3485">
                <a:solidFill>
                  <a:srgbClr val="554D4F"/>
                </a:solidFill>
                <a:latin typeface="Open Sans"/>
              </a:rPr>
              <a:t>, ho 24 anni e studio Economia. Il mio obiettivo è viaggiare per conoscere le culture del mondo. Per adesso studio, lavoro e gioco a pallacanestro. Appassionato di psicologia, sport e cucina  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5E55F1A5-04C4-772F-3EF6-BAA3E6B7CF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32874" y="799082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703943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4275"/>
              <a:ext cx="3619957" cy="308131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Qual è la nostra </a:t>
              </a:r>
              <a:r>
                <a:rPr lang="en-US" sz="6999" dirty="0" err="1">
                  <a:solidFill>
                    <a:srgbClr val="554D4F"/>
                  </a:solidFill>
                  <a:latin typeface="Open Sans Extra Bold"/>
                </a:rPr>
                <a:t>storia</a:t>
              </a: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?</a:t>
              </a:r>
            </a:p>
          </p:txBody>
        </p:sp>
      </p:grpSp>
      <p:pic>
        <p:nvPicPr>
          <p:cNvPr id="11" name="Picture 10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11D6289A-E7B6-490A-B592-64C624C74C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5925800" y="8045296"/>
            <a:ext cx="2112370" cy="2133600"/>
          </a:xfrm>
          <a:prstGeom prst="ellipse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893579" y="2807173"/>
            <a:ext cx="16500841" cy="6908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Il 5 maggio 2023 abbiamo perso un amico, a cui si ispira e a cui viene interamente dedicato il nostro progetto. </a:t>
            </a:r>
          </a:p>
          <a:p>
            <a:pPr>
              <a:lnSpc>
                <a:spcPts val="499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In noi è nata 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consapevolezza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dell’importanza di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condividere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e la voglia di presentare la nostra esperienza in modo informale e informativo. </a:t>
            </a:r>
          </a:p>
          <a:p>
            <a:pPr>
              <a:lnSpc>
                <a:spcPts val="499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Perché 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salute mentale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smetta di essere stigmatizzata e perchè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tragedie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come questa possano essere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prevenute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.</a:t>
            </a:r>
          </a:p>
          <a:p>
            <a:pPr>
              <a:lnSpc>
                <a:spcPts val="4999"/>
              </a:lnSpc>
            </a:pPr>
            <a:endParaRPr lang="en-US" sz="3999">
              <a:solidFill>
                <a:srgbClr val="554D4F"/>
              </a:solidFill>
              <a:latin typeface="Open Sans"/>
            </a:endParaRPr>
          </a:p>
          <a:p>
            <a:pPr>
              <a:lnSpc>
                <a:spcPts val="499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Così, il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10 luglio 2023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, a Pinerolo, è nato il progetto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"How to save a life"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e la volontà di portarlo in giro per le scuole che hanno segnato il nostro passato e, chi lo sa, magari anche oltre.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8459" y="762000"/>
            <a:ext cx="16500841" cy="1640307"/>
            <a:chOff x="0" y="0"/>
            <a:chExt cx="4452738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87814"/>
              <a:ext cx="2591831" cy="267006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In </a:t>
              </a:r>
              <a:r>
                <a:rPr lang="en-US" sz="6999" dirty="0" err="1">
                  <a:solidFill>
                    <a:srgbClr val="554D4F"/>
                  </a:solidFill>
                  <a:latin typeface="Open Sans Extra Bold"/>
                </a:rPr>
                <a:t>cosa</a:t>
              </a: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999" dirty="0" err="1">
                  <a:solidFill>
                    <a:srgbClr val="554D4F"/>
                  </a:solidFill>
                  <a:latin typeface="Open Sans Extra Bold"/>
                </a:rPr>
                <a:t>consiste</a:t>
              </a: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?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884054" y="3360526"/>
            <a:ext cx="16519891" cy="32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99"/>
              </a:lnSpc>
            </a:pPr>
            <a:r>
              <a:rPr lang="en-US" sz="3999">
                <a:solidFill>
                  <a:srgbClr val="554D4F"/>
                </a:solidFill>
                <a:latin typeface="Open Sans"/>
              </a:rPr>
              <a:t>Vogliamo portare questi temi nelle scuole,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parlando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in modo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diretto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, mettendoci alla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pari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. Il nostro intervento sarà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dinamico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ed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interattivo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, pur sempre rispettando la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privacy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di studentesse e studenti e le </a:t>
            </a:r>
            <a:r>
              <a:rPr lang="en-US" sz="3999">
                <a:solidFill>
                  <a:srgbClr val="554D4F"/>
                </a:solidFill>
                <a:latin typeface="Open Sans Bold"/>
              </a:rPr>
              <a:t>norme</a:t>
            </a:r>
            <a:r>
              <a:rPr lang="en-US" sz="3999">
                <a:solidFill>
                  <a:srgbClr val="554D4F"/>
                </a:solidFill>
                <a:latin typeface="Open Sans"/>
              </a:rPr>
              <a:t> stabilite dal contesto scolastico.</a:t>
            </a:r>
          </a:p>
        </p:txBody>
      </p:sp>
      <p:sp>
        <p:nvSpPr>
          <p:cNvPr id="11" name="Freeform 11"/>
          <p:cNvSpPr/>
          <p:nvPr/>
        </p:nvSpPr>
        <p:spPr>
          <a:xfrm>
            <a:off x="7676364" y="7390709"/>
            <a:ext cx="2935273" cy="2535342"/>
          </a:xfrm>
          <a:custGeom>
            <a:avLst/>
            <a:gdLst/>
            <a:ahLst/>
            <a:cxnLst/>
            <a:rect l="l" t="t" r="r" b="b"/>
            <a:pathLst>
              <a:path w="2935273" h="2535342">
                <a:moveTo>
                  <a:pt x="0" y="0"/>
                </a:moveTo>
                <a:lnTo>
                  <a:pt x="2935272" y="0"/>
                </a:lnTo>
                <a:lnTo>
                  <a:pt x="2935272" y="2535342"/>
                </a:lnTo>
                <a:lnTo>
                  <a:pt x="0" y="2535342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2" name="Picture 11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3709DCC8-E0B9-835D-D114-4A903E97DE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6002000" y="803910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7629" y="762000"/>
            <a:ext cx="16501671" cy="1640307"/>
            <a:chOff x="-224" y="0"/>
            <a:chExt cx="4452962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224" y="27456"/>
              <a:ext cx="4290689" cy="390381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9799"/>
                </a:lnSpc>
                <a:spcBef>
                  <a:spcPct val="0"/>
                </a:spcBef>
              </a:pPr>
              <a:r>
                <a:rPr lang="en-US" sz="6999" dirty="0">
                  <a:solidFill>
                    <a:srgbClr val="554D4F"/>
                  </a:solidFill>
                  <a:latin typeface="Open Sans Extra Bold"/>
                </a:rPr>
                <a:t> How to save a life, la nostra idea.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2085137" y="3993006"/>
            <a:ext cx="1689444" cy="1689444"/>
          </a:xfrm>
          <a:custGeom>
            <a:avLst/>
            <a:gdLst/>
            <a:ahLst/>
            <a:cxnLst/>
            <a:rect l="l" t="t" r="r" b="b"/>
            <a:pathLst>
              <a:path w="1689444" h="1689444">
                <a:moveTo>
                  <a:pt x="0" y="0"/>
                </a:moveTo>
                <a:lnTo>
                  <a:pt x="1689444" y="0"/>
                </a:lnTo>
                <a:lnTo>
                  <a:pt x="1689444" y="1689444"/>
                </a:lnTo>
                <a:lnTo>
                  <a:pt x="0" y="168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662466" y="4057793"/>
            <a:ext cx="1370731" cy="1370731"/>
          </a:xfrm>
          <a:custGeom>
            <a:avLst/>
            <a:gdLst/>
            <a:ahLst/>
            <a:cxnLst/>
            <a:rect l="l" t="t" r="r" b="b"/>
            <a:pathLst>
              <a:path w="1370731" h="1370731">
                <a:moveTo>
                  <a:pt x="0" y="0"/>
                </a:moveTo>
                <a:lnTo>
                  <a:pt x="1370731" y="0"/>
                </a:lnTo>
                <a:lnTo>
                  <a:pt x="1370731" y="1370731"/>
                </a:lnTo>
                <a:lnTo>
                  <a:pt x="0" y="1370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133283" y="3993006"/>
            <a:ext cx="1096585" cy="1370731"/>
          </a:xfrm>
          <a:custGeom>
            <a:avLst/>
            <a:gdLst/>
            <a:ahLst/>
            <a:cxnLst/>
            <a:rect l="l" t="t" r="r" b="b"/>
            <a:pathLst>
              <a:path w="1096585" h="1370731">
                <a:moveTo>
                  <a:pt x="0" y="0"/>
                </a:moveTo>
                <a:lnTo>
                  <a:pt x="1096585" y="0"/>
                </a:lnTo>
                <a:lnTo>
                  <a:pt x="1096585" y="1370731"/>
                </a:lnTo>
                <a:lnTo>
                  <a:pt x="0" y="13707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57AD7013-F1AD-78AC-29CE-3DEDB11C77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alphaModFix amt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6002000" y="8000310"/>
            <a:ext cx="2112370" cy="2133600"/>
          </a:xfrm>
          <a:prstGeom prst="ellipse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4652202" y="3993006"/>
            <a:ext cx="1590511" cy="1370731"/>
          </a:xfrm>
          <a:custGeom>
            <a:avLst/>
            <a:gdLst/>
            <a:ahLst/>
            <a:cxnLst/>
            <a:rect l="l" t="t" r="r" b="b"/>
            <a:pathLst>
              <a:path w="1590511" h="1370731">
                <a:moveTo>
                  <a:pt x="0" y="0"/>
                </a:moveTo>
                <a:lnTo>
                  <a:pt x="1590511" y="0"/>
                </a:lnTo>
                <a:lnTo>
                  <a:pt x="1590511" y="1370731"/>
                </a:lnTo>
                <a:lnTo>
                  <a:pt x="0" y="13707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26838" y="6169011"/>
            <a:ext cx="3606041" cy="1831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89"/>
              </a:lnSpc>
            </a:pPr>
            <a:r>
              <a:rPr lang="en-US" sz="5277">
                <a:solidFill>
                  <a:srgbClr val="554D4F"/>
                </a:solidFill>
                <a:latin typeface="Open Sans"/>
              </a:rPr>
              <a:t>un totale di </a:t>
            </a:r>
            <a:r>
              <a:rPr lang="en-US" sz="5277">
                <a:solidFill>
                  <a:srgbClr val="554D4F"/>
                </a:solidFill>
                <a:latin typeface="Open Sans Bold"/>
              </a:rPr>
              <a:t>due ore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18694" y="5778640"/>
            <a:ext cx="2925763" cy="238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sz="3425">
                <a:solidFill>
                  <a:srgbClr val="554D4F"/>
                </a:solidFill>
                <a:latin typeface="Open Sans"/>
              </a:rPr>
              <a:t>un </a:t>
            </a:r>
            <a:r>
              <a:rPr lang="en-US" sz="3425">
                <a:solidFill>
                  <a:srgbClr val="554D4F"/>
                </a:solidFill>
                <a:latin typeface="Open Sans Bold"/>
              </a:rPr>
              <a:t>quiz</a:t>
            </a:r>
            <a:r>
              <a:rPr lang="en-US" sz="3425">
                <a:solidFill>
                  <a:srgbClr val="554D4F"/>
                </a:solidFill>
                <a:latin typeface="Open Sans"/>
              </a:rPr>
              <a:t> interattivo, </a:t>
            </a:r>
            <a:r>
              <a:rPr lang="en-US" sz="3425">
                <a:solidFill>
                  <a:srgbClr val="554D4F"/>
                </a:solidFill>
                <a:latin typeface="Open Sans Bold"/>
              </a:rPr>
              <a:t>anonimo</a:t>
            </a:r>
            <a:r>
              <a:rPr lang="en-US" sz="3425">
                <a:solidFill>
                  <a:srgbClr val="554D4F"/>
                </a:solidFill>
                <a:latin typeface="Open Sans"/>
              </a:rPr>
              <a:t> e informativo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702289" y="5778640"/>
            <a:ext cx="3490336" cy="2384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sz="3425">
                <a:solidFill>
                  <a:srgbClr val="554D4F"/>
                </a:solidFill>
                <a:latin typeface="Open Sans"/>
              </a:rPr>
              <a:t>"</a:t>
            </a:r>
            <a:r>
              <a:rPr lang="en-US" sz="3425">
                <a:solidFill>
                  <a:srgbClr val="554D4F"/>
                </a:solidFill>
                <a:latin typeface="Open Sans Bold"/>
              </a:rPr>
              <a:t>safe box</a:t>
            </a:r>
            <a:r>
              <a:rPr lang="en-US" sz="3425">
                <a:solidFill>
                  <a:srgbClr val="554D4F"/>
                </a:solidFill>
                <a:latin typeface="Open Sans"/>
              </a:rPr>
              <a:t>" dove depositare, </a:t>
            </a:r>
            <a:r>
              <a:rPr lang="en-US" sz="3425">
                <a:solidFill>
                  <a:srgbClr val="554D4F"/>
                </a:solidFill>
                <a:latin typeface="Open Sans Bold"/>
              </a:rPr>
              <a:t>anonimamente</a:t>
            </a:r>
            <a:r>
              <a:rPr lang="en-US" sz="3425">
                <a:solidFill>
                  <a:srgbClr val="554D4F"/>
                </a:solidFill>
                <a:latin typeface="Open Sans"/>
              </a:rPr>
              <a:t>, i propri pensieri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817369" y="5843427"/>
            <a:ext cx="3060925" cy="177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6"/>
              </a:lnSpc>
            </a:pPr>
            <a:r>
              <a:rPr lang="en-US" sz="3425">
                <a:solidFill>
                  <a:srgbClr val="554D4F"/>
                </a:solidFill>
                <a:latin typeface="Open Sans"/>
              </a:rPr>
              <a:t>circa un’ora e mezza di </a:t>
            </a:r>
            <a:r>
              <a:rPr lang="en-US" sz="3425">
                <a:solidFill>
                  <a:srgbClr val="554D4F"/>
                </a:solidFill>
                <a:latin typeface="Open Sans Bold"/>
              </a:rPr>
              <a:t>interventi</a:t>
            </a:r>
            <a:r>
              <a:rPr lang="en-US" sz="3425">
                <a:solidFill>
                  <a:srgbClr val="554D4F"/>
                </a:solidFill>
                <a:latin typeface="Open Sans"/>
              </a:rPr>
              <a:t> </a:t>
            </a:r>
          </a:p>
        </p:txBody>
      </p:sp>
      <p:sp>
        <p:nvSpPr>
          <p:cNvPr id="18" name="AutoShape 18"/>
          <p:cNvSpPr/>
          <p:nvPr/>
        </p:nvSpPr>
        <p:spPr>
          <a:xfrm flipH="1" flipV="1">
            <a:off x="5921828" y="3381829"/>
            <a:ext cx="1675" cy="5444128"/>
          </a:xfrm>
          <a:prstGeom prst="line">
            <a:avLst/>
          </a:prstGeom>
          <a:ln w="76200" cap="flat">
            <a:solidFill>
              <a:srgbClr val="000000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4FCFD">
                <a:alpha val="100000"/>
              </a:srgbClr>
            </a:gs>
            <a:gs pos="100000">
              <a:srgbClr val="B9E4F8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6662" y="762000"/>
            <a:ext cx="16502638" cy="1640307"/>
            <a:chOff x="-485" y="0"/>
            <a:chExt cx="4453223" cy="44263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52738" cy="442635"/>
            </a:xfrm>
            <a:custGeom>
              <a:avLst/>
              <a:gdLst/>
              <a:ahLst/>
              <a:cxnLst/>
              <a:rect l="l" t="t" r="r" b="b"/>
              <a:pathLst>
                <a:path w="4452738" h="442635">
                  <a:moveTo>
                    <a:pt x="12199" y="0"/>
                  </a:moveTo>
                  <a:lnTo>
                    <a:pt x="4440539" y="0"/>
                  </a:lnTo>
                  <a:cubicBezTo>
                    <a:pt x="4443774" y="0"/>
                    <a:pt x="4446877" y="1285"/>
                    <a:pt x="4449164" y="3573"/>
                  </a:cubicBezTo>
                  <a:cubicBezTo>
                    <a:pt x="4451452" y="5861"/>
                    <a:pt x="4452738" y="8963"/>
                    <a:pt x="4452738" y="12199"/>
                  </a:cubicBezTo>
                  <a:lnTo>
                    <a:pt x="4452738" y="430436"/>
                  </a:lnTo>
                  <a:cubicBezTo>
                    <a:pt x="4452738" y="433671"/>
                    <a:pt x="4451452" y="436774"/>
                    <a:pt x="4449164" y="439062"/>
                  </a:cubicBezTo>
                  <a:cubicBezTo>
                    <a:pt x="4446877" y="441349"/>
                    <a:pt x="4443774" y="442635"/>
                    <a:pt x="4440539" y="442635"/>
                  </a:cubicBezTo>
                  <a:lnTo>
                    <a:pt x="12199" y="442635"/>
                  </a:lnTo>
                  <a:cubicBezTo>
                    <a:pt x="8963" y="442635"/>
                    <a:pt x="5861" y="441349"/>
                    <a:pt x="3573" y="439062"/>
                  </a:cubicBezTo>
                  <a:cubicBezTo>
                    <a:pt x="1285" y="436774"/>
                    <a:pt x="0" y="433671"/>
                    <a:pt x="0" y="430436"/>
                  </a:cubicBezTo>
                  <a:lnTo>
                    <a:pt x="0" y="12199"/>
                  </a:lnTo>
                  <a:cubicBezTo>
                    <a:pt x="0" y="8963"/>
                    <a:pt x="1285" y="5861"/>
                    <a:pt x="3573" y="3573"/>
                  </a:cubicBezTo>
                  <a:cubicBezTo>
                    <a:pt x="5861" y="1285"/>
                    <a:pt x="8963" y="0"/>
                    <a:pt x="1219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CAEBFA">
                    <a:alpha val="100000"/>
                  </a:srgbClr>
                </a:gs>
                <a:gs pos="100000">
                  <a:srgbClr val="F4FCFD">
                    <a:alpha val="100000"/>
                  </a:srgbClr>
                </a:gs>
              </a:gsLst>
              <a:lin ang="0"/>
            </a:gradFill>
            <a:ln cap="rnd">
              <a:noFill/>
              <a:prstDash val="sysDot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-485" y="25370"/>
              <a:ext cx="2879706" cy="391894"/>
            </a:xfrm>
            <a:prstGeom prst="rect">
              <a:avLst/>
            </a:prstGeom>
          </p:spPr>
          <p:txBody>
            <a:bodyPr lIns="49581" tIns="49581" rIns="49581" bIns="49581" rtlCol="0" anchor="ctr"/>
            <a:lstStyle/>
            <a:p>
              <a:pPr>
                <a:lnSpc>
                  <a:spcPts val="8400"/>
                </a:lnSpc>
                <a:spcBef>
                  <a:spcPct val="0"/>
                </a:spcBef>
              </a:pP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I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nostri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 </a:t>
              </a:r>
              <a:r>
                <a:rPr lang="en-US" sz="6000" dirty="0" err="1">
                  <a:solidFill>
                    <a:srgbClr val="554D4F"/>
                  </a:solidFill>
                  <a:latin typeface="Open Sans Extra Bold"/>
                </a:rPr>
                <a:t>interventi</a:t>
              </a:r>
              <a:r>
                <a:rPr lang="en-US" sz="6000" dirty="0">
                  <a:solidFill>
                    <a:srgbClr val="554D4F"/>
                  </a:solidFill>
                  <a:latin typeface="Open Sans Extra Bold"/>
                </a:rPr>
                <a:t>.</a:t>
              </a:r>
            </a:p>
          </p:txBody>
        </p:sp>
      </p:grpSp>
      <p:sp>
        <p:nvSpPr>
          <p:cNvPr id="5" name="Freeform 5"/>
          <p:cNvSpPr/>
          <p:nvPr/>
        </p:nvSpPr>
        <p:spPr>
          <a:xfrm>
            <a:off x="1538797" y="5326573"/>
            <a:ext cx="2348562" cy="1955712"/>
          </a:xfrm>
          <a:custGeom>
            <a:avLst/>
            <a:gdLst/>
            <a:ahLst/>
            <a:cxnLst/>
            <a:rect l="l" t="t" r="r" b="b"/>
            <a:pathLst>
              <a:path w="2348562" h="1955712">
                <a:moveTo>
                  <a:pt x="0" y="0"/>
                </a:moveTo>
                <a:lnTo>
                  <a:pt x="2348563" y="0"/>
                </a:lnTo>
                <a:lnTo>
                  <a:pt x="2348563" y="1955712"/>
                </a:lnTo>
                <a:lnTo>
                  <a:pt x="0" y="19557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756662" y="2837268"/>
            <a:ext cx="16502638" cy="1565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30"/>
              </a:lnSpc>
            </a:pPr>
            <a:r>
              <a:rPr lang="en-US" sz="4500" dirty="0">
                <a:solidFill>
                  <a:srgbClr val="554D4F"/>
                </a:solidFill>
                <a:latin typeface="Open Sans Bold"/>
              </a:rPr>
              <a:t>SEZIONE 0: </a:t>
            </a:r>
            <a:r>
              <a:rPr lang="en-US" sz="4500" dirty="0" err="1">
                <a:solidFill>
                  <a:srgbClr val="554D4F"/>
                </a:solidFill>
                <a:latin typeface="Open Sans Bold"/>
              </a:rPr>
              <a:t>introduzione</a:t>
            </a:r>
            <a:endParaRPr lang="en-US" sz="4500" dirty="0">
              <a:solidFill>
                <a:srgbClr val="554D4F"/>
              </a:solidFill>
              <a:latin typeface="Open Sans Bold"/>
            </a:endParaRPr>
          </a:p>
          <a:p>
            <a:pPr>
              <a:lnSpc>
                <a:spcPts val="5722"/>
              </a:lnSpc>
            </a:pPr>
            <a:endParaRPr lang="en-US" sz="4500" dirty="0">
              <a:solidFill>
                <a:srgbClr val="554D4F"/>
              </a:solidFill>
              <a:latin typeface="Open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085646" y="5559574"/>
            <a:ext cx="12173654" cy="7448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>
              <a:lnSpc>
                <a:spcPts val="6510"/>
              </a:lnSpc>
              <a:buFont typeface="Arial"/>
              <a:buChar char="•"/>
            </a:pPr>
            <a:r>
              <a:rPr lang="en-US" sz="3500">
                <a:solidFill>
                  <a:srgbClr val="554D4F"/>
                </a:solidFill>
                <a:latin typeface="Open Sans Bold"/>
              </a:rPr>
              <a:t>Presentazione</a:t>
            </a:r>
            <a:r>
              <a:rPr lang="en-US" sz="3500">
                <a:solidFill>
                  <a:srgbClr val="554D4F"/>
                </a:solidFill>
                <a:latin typeface="Open Sans"/>
              </a:rPr>
              <a:t> nostra, del progetto e degli </a:t>
            </a:r>
            <a:r>
              <a:rPr lang="en-US" sz="3500">
                <a:solidFill>
                  <a:srgbClr val="554D4F"/>
                </a:solidFill>
                <a:latin typeface="Open Sans Bold"/>
              </a:rPr>
              <a:t>obiettivi</a:t>
            </a:r>
          </a:p>
        </p:txBody>
      </p:sp>
      <p:pic>
        <p:nvPicPr>
          <p:cNvPr id="13" name="Picture 12" descr="A green flower with black text&#10;&#10;Description automatically generated">
            <a:extLst>
              <a:ext uri="{FF2B5EF4-FFF2-40B4-BE49-F238E27FC236}">
                <a16:creationId xmlns:a16="http://schemas.microsoft.com/office/drawing/2014/main" xmlns="" id="{DF0D2683-5F4D-5686-FAD0-5506D07A8C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083" t="13934" r="13119" b="14307"/>
          <a:stretch/>
        </p:blipFill>
        <p:spPr>
          <a:xfrm>
            <a:off x="16002000" y="7962900"/>
            <a:ext cx="2112370" cy="2133600"/>
          </a:xfrm>
          <a:prstGeom prst="ellipse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892</Words>
  <Application>Microsoft Office PowerPoint</Application>
  <PresentationFormat>Personalizzato</PresentationFormat>
  <Paragraphs>82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Calibri</vt:lpstr>
      <vt:lpstr>Open Sans Italics</vt:lpstr>
      <vt:lpstr>Aileron Bold</vt:lpstr>
      <vt:lpstr>Open Sans Bold</vt:lpstr>
      <vt:lpstr>Open Sans Extra Bold</vt:lpstr>
      <vt:lpstr>Open Sans</vt:lpstr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save a life</dc:title>
  <cp:lastModifiedBy>Emanuele Marino</cp:lastModifiedBy>
  <cp:revision>3</cp:revision>
  <dcterms:created xsi:type="dcterms:W3CDTF">2006-08-16T00:00:00Z</dcterms:created>
  <dcterms:modified xsi:type="dcterms:W3CDTF">2023-09-29T06:01:28Z</dcterms:modified>
  <dc:identifier>DAFoPE1Daic</dc:identifier>
</cp:coreProperties>
</file>